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5" r:id="rId5"/>
  </p:sldIdLst>
  <p:sldSz cx="18288000" cy="10287000"/>
  <p:notesSz cx="6858000" cy="9144000"/>
  <p:embeddedFontLst>
    <p:embeddedFont>
      <p:font typeface="Open Sauce" panose="020B0604020202020204" charset="0"/>
      <p:regular r:id="rId6"/>
    </p:embeddedFont>
    <p:embeddedFont>
      <p:font typeface="Open Sauce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uwatobi Ojo" userId="a7b3c010-6d4e-4907-acef-7a2bfcbe2a77" providerId="ADAL" clId="{207149B5-C667-4262-AAA8-3F46CAFBFFFF}"/>
    <pc:docChg chg="modSld">
      <pc:chgData name="Oluwatobi Ojo" userId="a7b3c010-6d4e-4907-acef-7a2bfcbe2a77" providerId="ADAL" clId="{207149B5-C667-4262-AAA8-3F46CAFBFFFF}" dt="2025-09-10T23:28:23.646" v="3" actId="1076"/>
      <pc:docMkLst>
        <pc:docMk/>
      </pc:docMkLst>
      <pc:sldChg chg="delSp modSp mod">
        <pc:chgData name="Oluwatobi Ojo" userId="a7b3c010-6d4e-4907-acef-7a2bfcbe2a77" providerId="ADAL" clId="{207149B5-C667-4262-AAA8-3F46CAFBFFFF}" dt="2025-09-10T23:28:07.840" v="2"/>
        <pc:sldMkLst>
          <pc:docMk/>
          <pc:sldMk cId="0" sldId="257"/>
        </pc:sldMkLst>
        <pc:spChg chg="del mod">
          <ac:chgData name="Oluwatobi Ojo" userId="a7b3c010-6d4e-4907-acef-7a2bfcbe2a77" providerId="ADAL" clId="{207149B5-C667-4262-AAA8-3F46CAFBFFFF}" dt="2025-09-10T23:28:07.840" v="2"/>
          <ac:spMkLst>
            <pc:docMk/>
            <pc:sldMk cId="0" sldId="257"/>
            <ac:spMk id="30" creationId="{00000000-0000-0000-0000-000000000000}"/>
          </ac:spMkLst>
        </pc:spChg>
      </pc:sldChg>
      <pc:sldChg chg="modSp mod">
        <pc:chgData name="Oluwatobi Ojo" userId="a7b3c010-6d4e-4907-acef-7a2bfcbe2a77" providerId="ADAL" clId="{207149B5-C667-4262-AAA8-3F46CAFBFFFF}" dt="2025-09-10T23:28:23.646" v="3" actId="1076"/>
        <pc:sldMkLst>
          <pc:docMk/>
          <pc:sldMk cId="0" sldId="265"/>
        </pc:sldMkLst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Oluwatobi Ojo" userId="a7b3c010-6d4e-4907-acef-7a2bfcbe2a77" providerId="ADAL" clId="{207149B5-C667-4262-AAA8-3F46CAFBFFFF}" dt="2025-09-10T23:28:23.646" v="3" actId="1076"/>
          <ac:spMkLst>
            <pc:docMk/>
            <pc:sldMk cId="0" sldId="265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6696358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-6182008" y="-859565"/>
            <a:ext cx="12173516" cy="12006130"/>
          </a:xfrm>
          <a:custGeom>
            <a:avLst/>
            <a:gdLst/>
            <a:ahLst/>
            <a:cxnLst/>
            <a:rect l="l" t="t" r="r" b="b"/>
            <a:pathLst>
              <a:path w="12173516" h="12006130">
                <a:moveTo>
                  <a:pt x="0" y="0"/>
                </a:moveTo>
                <a:lnTo>
                  <a:pt x="12173516" y="0"/>
                </a:lnTo>
                <a:lnTo>
                  <a:pt x="12173516" y="12006130"/>
                </a:lnTo>
                <a:lnTo>
                  <a:pt x="0" y="12006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5" name="Group 5"/>
          <p:cNvGrpSpPr/>
          <p:nvPr/>
        </p:nvGrpSpPr>
        <p:grpSpPr>
          <a:xfrm>
            <a:off x="6696358" y="7554198"/>
            <a:ext cx="4966142" cy="1119538"/>
            <a:chOff x="0" y="0"/>
            <a:chExt cx="1307955" cy="2948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7955" cy="294858"/>
            </a:xfrm>
            <a:custGeom>
              <a:avLst/>
              <a:gdLst/>
              <a:ahLst/>
              <a:cxnLst/>
              <a:rect l="l" t="t" r="r" b="b"/>
              <a:pathLst>
                <a:path w="1307955" h="294858">
                  <a:moveTo>
                    <a:pt x="43650" y="0"/>
                  </a:moveTo>
                  <a:lnTo>
                    <a:pt x="1264305" y="0"/>
                  </a:lnTo>
                  <a:cubicBezTo>
                    <a:pt x="1275882" y="0"/>
                    <a:pt x="1286984" y="4599"/>
                    <a:pt x="1295170" y="12785"/>
                  </a:cubicBezTo>
                  <a:cubicBezTo>
                    <a:pt x="1303356" y="20971"/>
                    <a:pt x="1307955" y="32074"/>
                    <a:pt x="1307955" y="43650"/>
                  </a:cubicBezTo>
                  <a:lnTo>
                    <a:pt x="1307955" y="251207"/>
                  </a:lnTo>
                  <a:cubicBezTo>
                    <a:pt x="1307955" y="275315"/>
                    <a:pt x="1288412" y="294858"/>
                    <a:pt x="1264305" y="294858"/>
                  </a:cubicBezTo>
                  <a:lnTo>
                    <a:pt x="43650" y="294858"/>
                  </a:lnTo>
                  <a:cubicBezTo>
                    <a:pt x="32074" y="294858"/>
                    <a:pt x="20971" y="290259"/>
                    <a:pt x="12785" y="282073"/>
                  </a:cubicBezTo>
                  <a:cubicBezTo>
                    <a:pt x="4599" y="273887"/>
                    <a:pt x="0" y="262784"/>
                    <a:pt x="0" y="251207"/>
                  </a:cubicBezTo>
                  <a:lnTo>
                    <a:pt x="0" y="43650"/>
                  </a:lnTo>
                  <a:cubicBezTo>
                    <a:pt x="0" y="19543"/>
                    <a:pt x="19543" y="0"/>
                    <a:pt x="43650" y="0"/>
                  </a:cubicBezTo>
                  <a:close/>
                </a:path>
              </a:pathLst>
            </a:custGeom>
            <a:solidFill>
              <a:srgbClr val="073699"/>
            </a:solidFill>
          </p:spPr>
          <p:txBody>
            <a:bodyPr/>
            <a:lstStyle/>
            <a:p>
              <a:endParaRPr lang="en-N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07955" cy="294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05230" y="7729308"/>
            <a:ext cx="720779" cy="559769"/>
          </a:xfrm>
          <a:custGeom>
            <a:avLst/>
            <a:gdLst/>
            <a:ahLst/>
            <a:cxnLst/>
            <a:rect l="l" t="t" r="r" b="b"/>
            <a:pathLst>
              <a:path w="720779" h="559769">
                <a:moveTo>
                  <a:pt x="0" y="0"/>
                </a:moveTo>
                <a:lnTo>
                  <a:pt x="720779" y="0"/>
                </a:lnTo>
                <a:lnTo>
                  <a:pt x="720779" y="559769"/>
                </a:lnTo>
                <a:lnTo>
                  <a:pt x="0" y="559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83814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>
            <a:off x="17627438" y="1864281"/>
            <a:ext cx="2485094" cy="2363946"/>
          </a:xfrm>
          <a:custGeom>
            <a:avLst/>
            <a:gdLst/>
            <a:ahLst/>
            <a:cxnLst/>
            <a:rect l="l" t="t" r="r" b="b"/>
            <a:pathLst>
              <a:path w="2485094" h="2363946">
                <a:moveTo>
                  <a:pt x="0" y="0"/>
                </a:moveTo>
                <a:lnTo>
                  <a:pt x="2485094" y="0"/>
                </a:lnTo>
                <a:lnTo>
                  <a:pt x="2485094" y="2363946"/>
                </a:lnTo>
                <a:lnTo>
                  <a:pt x="0" y="2363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7412860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3326" y="2955446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0736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93326" y="4367197"/>
            <a:ext cx="9461372" cy="155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96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Case Study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4847" y="7932992"/>
            <a:ext cx="42891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Circle-11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8586F50-6A23-5E34-D431-5BAE982B1E1D}"/>
              </a:ext>
            </a:extLst>
          </p:cNvPr>
          <p:cNvSpPr txBox="1"/>
          <p:nvPr/>
        </p:nvSpPr>
        <p:spPr>
          <a:xfrm>
            <a:off x="6696358" y="8761168"/>
            <a:ext cx="7699236" cy="29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1400" b="1" dirty="0">
                <a:solidFill>
                  <a:srgbClr val="101010"/>
                </a:solidFill>
                <a:latin typeface="Open Sauce"/>
                <a:ea typeface="Open Sauce"/>
                <a:cs typeface="Open Sauce"/>
                <a:sym typeface="Open Sauce"/>
              </a:rPr>
              <a:t>Group Members – Oluwatobi Ojo, Olalekan Rasaq, Afeez Olasunkanmi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-329621" y="1689921"/>
            <a:ext cx="8301394" cy="8104236"/>
          </a:xfrm>
          <a:custGeom>
            <a:avLst/>
            <a:gdLst/>
            <a:ahLst/>
            <a:cxnLst/>
            <a:rect l="l" t="t" r="r" b="b"/>
            <a:pathLst>
              <a:path w="8301394" h="8104236">
                <a:moveTo>
                  <a:pt x="0" y="0"/>
                </a:moveTo>
                <a:lnTo>
                  <a:pt x="8301394" y="0"/>
                </a:lnTo>
                <a:lnTo>
                  <a:pt x="8301394" y="8104237"/>
                </a:lnTo>
                <a:lnTo>
                  <a:pt x="0" y="8104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4" name="Group 4"/>
          <p:cNvGrpSpPr/>
          <p:nvPr/>
        </p:nvGrpSpPr>
        <p:grpSpPr>
          <a:xfrm>
            <a:off x="994192" y="1689921"/>
            <a:ext cx="6977581" cy="6977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5653" r="-35653"/>
              </a:stretch>
            </a:blipFill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6" name="Freeform 6"/>
          <p:cNvSpPr/>
          <p:nvPr/>
        </p:nvSpPr>
        <p:spPr>
          <a:xfrm>
            <a:off x="7106818" y="1284688"/>
            <a:ext cx="864955" cy="405234"/>
          </a:xfrm>
          <a:custGeom>
            <a:avLst/>
            <a:gdLst/>
            <a:ahLst/>
            <a:cxnLst/>
            <a:rect l="l" t="t" r="r" b="b"/>
            <a:pathLst>
              <a:path w="864955" h="405234">
                <a:moveTo>
                  <a:pt x="0" y="0"/>
                </a:moveTo>
                <a:lnTo>
                  <a:pt x="864955" y="0"/>
                </a:lnTo>
                <a:lnTo>
                  <a:pt x="864955" y="405233"/>
                </a:lnTo>
                <a:lnTo>
                  <a:pt x="0" y="405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4204" t="-110144" b="-118998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930684" y="7232922"/>
            <a:ext cx="6360639" cy="6002853"/>
          </a:xfrm>
          <a:custGeom>
            <a:avLst/>
            <a:gdLst/>
            <a:ahLst/>
            <a:cxnLst/>
            <a:rect l="l" t="t" r="r" b="b"/>
            <a:pathLst>
              <a:path w="6360639" h="6002853">
                <a:moveTo>
                  <a:pt x="0" y="0"/>
                </a:moveTo>
                <a:lnTo>
                  <a:pt x="6360639" y="0"/>
                </a:lnTo>
                <a:lnTo>
                  <a:pt x="6360639" y="6002853"/>
                </a:lnTo>
                <a:lnTo>
                  <a:pt x="0" y="6002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TextBox 8"/>
          <p:cNvSpPr txBox="1"/>
          <p:nvPr/>
        </p:nvSpPr>
        <p:spPr>
          <a:xfrm>
            <a:off x="8610600" y="2009393"/>
            <a:ext cx="8560035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Company 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0600" y="3610395"/>
            <a:ext cx="83820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Parch &amp; Posey is a </a:t>
            </a:r>
            <a:r>
              <a:rPr lang="en-US" sz="2800" b="1" dirty="0"/>
              <a:t>B2B paper company</a:t>
            </a:r>
            <a:r>
              <a:rPr lang="en-US" sz="2800" dirty="0"/>
              <a:t> that specializes in selling three types of paper products - </a:t>
            </a:r>
            <a:r>
              <a:rPr lang="en-US" sz="2800" b="1" dirty="0"/>
              <a:t>Standard, Gloss, and Poster paper, </a:t>
            </a:r>
            <a:r>
              <a:rPr lang="en-US" sz="2800" dirty="0"/>
              <a:t>to a variety of corporate customers.</a:t>
            </a:r>
          </a:p>
          <a:p>
            <a:endParaRPr lang="en-US" sz="2800" dirty="0"/>
          </a:p>
          <a:p>
            <a:r>
              <a:rPr lang="en-US" sz="2800" dirty="0"/>
              <a:t>The company recently went through a </a:t>
            </a:r>
            <a:r>
              <a:rPr lang="en-US" sz="2800" b="1" dirty="0"/>
              <a:t>digital transformation</a:t>
            </a:r>
            <a:r>
              <a:rPr lang="en-US" sz="2800" dirty="0"/>
              <a:t>, moving from traditional sales channels to a </a:t>
            </a:r>
            <a:r>
              <a:rPr lang="en-US" sz="2800" b="1" dirty="0"/>
              <a:t>website-based sales model</a:t>
            </a:r>
            <a:r>
              <a:rPr lang="en-US" sz="2800" dirty="0"/>
              <a:t>. This transition has enabled them to capture and store critical business data in a central </a:t>
            </a:r>
            <a:r>
              <a:rPr lang="en-US" sz="2800" b="1" dirty="0"/>
              <a:t>backend database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>
            <a:off x="16140873" y="1384612"/>
            <a:ext cx="593454" cy="1075328"/>
          </a:xfrm>
          <a:custGeom>
            <a:avLst/>
            <a:gdLst/>
            <a:ahLst/>
            <a:cxnLst/>
            <a:rect l="l" t="t" r="r" b="b"/>
            <a:pathLst>
              <a:path w="593454" h="1075328">
                <a:moveTo>
                  <a:pt x="0" y="0"/>
                </a:moveTo>
                <a:lnTo>
                  <a:pt x="593454" y="0"/>
                </a:lnTo>
                <a:lnTo>
                  <a:pt x="593454" y="1075328"/>
                </a:lnTo>
                <a:lnTo>
                  <a:pt x="0" y="107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79433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5400000">
            <a:off x="17402087" y="8920454"/>
            <a:ext cx="2779279" cy="2789740"/>
          </a:xfrm>
          <a:custGeom>
            <a:avLst/>
            <a:gdLst/>
            <a:ahLst/>
            <a:cxnLst/>
            <a:rect l="l" t="t" r="r" b="b"/>
            <a:pathLst>
              <a:path w="2779279" h="2789740">
                <a:moveTo>
                  <a:pt x="0" y="0"/>
                </a:moveTo>
                <a:lnTo>
                  <a:pt x="2779279" y="0"/>
                </a:lnTo>
                <a:lnTo>
                  <a:pt x="2779279" y="2789740"/>
                </a:lnTo>
                <a:lnTo>
                  <a:pt x="0" y="278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" name="Freeform 3"/>
          <p:cNvSpPr/>
          <p:nvPr/>
        </p:nvSpPr>
        <p:spPr>
          <a:xfrm>
            <a:off x="1393889" y="1028700"/>
            <a:ext cx="475923" cy="475923"/>
          </a:xfrm>
          <a:custGeom>
            <a:avLst/>
            <a:gdLst/>
            <a:ahLst/>
            <a:cxnLst/>
            <a:rect l="l" t="t" r="r" b="b"/>
            <a:pathLst>
              <a:path w="475923" h="475923">
                <a:moveTo>
                  <a:pt x="0" y="0"/>
                </a:moveTo>
                <a:lnTo>
                  <a:pt x="475923" y="0"/>
                </a:lnTo>
                <a:lnTo>
                  <a:pt x="475923" y="475923"/>
                </a:lnTo>
                <a:lnTo>
                  <a:pt x="0" y="475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 rot="5400000">
            <a:off x="12066516" y="-930224"/>
            <a:ext cx="12442968" cy="12147447"/>
          </a:xfrm>
          <a:custGeom>
            <a:avLst/>
            <a:gdLst/>
            <a:ahLst/>
            <a:cxnLst/>
            <a:rect l="l" t="t" r="r" b="b"/>
            <a:pathLst>
              <a:path w="12442968" h="12147447">
                <a:moveTo>
                  <a:pt x="0" y="0"/>
                </a:moveTo>
                <a:lnTo>
                  <a:pt x="12442968" y="0"/>
                </a:lnTo>
                <a:lnTo>
                  <a:pt x="12442968" y="12147448"/>
                </a:lnTo>
                <a:lnTo>
                  <a:pt x="0" y="1214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AutoShape 5"/>
          <p:cNvSpPr/>
          <p:nvPr/>
        </p:nvSpPr>
        <p:spPr>
          <a:xfrm>
            <a:off x="5486400" y="5982573"/>
            <a:ext cx="2507775" cy="0"/>
          </a:xfrm>
          <a:prstGeom prst="line">
            <a:avLst/>
          </a:prstGeom>
          <a:ln w="38100" cap="flat">
            <a:solidFill>
              <a:srgbClr val="0736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0506100" y="1612530"/>
            <a:ext cx="658606" cy="726967"/>
          </a:xfrm>
          <a:custGeom>
            <a:avLst/>
            <a:gdLst/>
            <a:ahLst/>
            <a:cxnLst/>
            <a:rect l="l" t="t" r="r" b="b"/>
            <a:pathLst>
              <a:path w="658606" h="726967">
                <a:moveTo>
                  <a:pt x="0" y="0"/>
                </a:moveTo>
                <a:lnTo>
                  <a:pt x="658606" y="0"/>
                </a:lnTo>
                <a:lnTo>
                  <a:pt x="658606" y="726968"/>
                </a:lnTo>
                <a:lnTo>
                  <a:pt x="0" y="726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2876" r="-84752" b="-34502"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TextBox 7"/>
          <p:cNvSpPr txBox="1"/>
          <p:nvPr/>
        </p:nvSpPr>
        <p:spPr>
          <a:xfrm>
            <a:off x="2110391" y="1109499"/>
            <a:ext cx="228676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Parch &amp; Posey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889" y="4305300"/>
            <a:ext cx="986857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 dirty="0">
                <a:solidFill>
                  <a:srgbClr val="1010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Custom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Open Sauce Bold</vt:lpstr>
      <vt:lpstr>Open Sauce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Abstract Geometric Circular  Business Case Study Presentation</dc:title>
  <dc:creator>user</dc:creator>
  <cp:lastModifiedBy>Oluwatobi Ojo</cp:lastModifiedBy>
  <cp:revision>2</cp:revision>
  <dcterms:created xsi:type="dcterms:W3CDTF">2006-08-16T00:00:00Z</dcterms:created>
  <dcterms:modified xsi:type="dcterms:W3CDTF">2025-09-10T23:28:25Z</dcterms:modified>
  <dc:identifier>DAGmSnXO4ZQ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2025-09-10T23:25:59Z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34f6c3f1-2593-48a0-9fbf-da6677362814</vt:lpwstr>
  </property>
  <property fmtid="{D5CDD505-2E9C-101B-9397-08002B2CF9AE}" pid="7" name="MSIP_Label_defa4170-0d19-0005-0004-bc88714345d2_ActionId">
    <vt:lpwstr>6dd038ee-4fc6-48e3-8589-c5ee613715ed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